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9" r:id="rId3"/>
    <p:sldId id="260" r:id="rId4"/>
    <p:sldId id="262" r:id="rId5"/>
    <p:sldId id="264" r:id="rId6"/>
    <p:sldId id="263" r:id="rId7"/>
    <p:sldId id="265" r:id="rId8"/>
    <p:sldId id="257" r:id="rId9"/>
    <p:sldId id="261" r:id="rId10"/>
    <p:sldId id="258" r:id="rId11"/>
    <p:sldId id="266" r:id="rId12"/>
    <p:sldId id="267" r:id="rId13"/>
    <p:sldId id="268" r:id="rId14"/>
    <p:sldId id="269" r:id="rId15"/>
    <p:sldId id="271" r:id="rId16"/>
    <p:sldId id="270" r:id="rId17"/>
    <p:sldId id="273" r:id="rId18"/>
    <p:sldId id="272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116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emf"/><Relationship Id="rId12" Type="http://schemas.openxmlformats.org/officeDocument/2006/relationships/image" Target="../media/image32.emf"/><Relationship Id="rId13" Type="http://schemas.openxmlformats.org/officeDocument/2006/relationships/image" Target="../media/image33.emf"/><Relationship Id="rId1" Type="http://schemas.openxmlformats.org/officeDocument/2006/relationships/image" Target="../media/image21.emf"/><Relationship Id="rId2" Type="http://schemas.openxmlformats.org/officeDocument/2006/relationships/image" Target="../media/image22.emf"/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7" Type="http://schemas.openxmlformats.org/officeDocument/2006/relationships/image" Target="../media/image27.emf"/><Relationship Id="rId8" Type="http://schemas.openxmlformats.org/officeDocument/2006/relationships/image" Target="../media/image28.emf"/><Relationship Id="rId9" Type="http://schemas.openxmlformats.org/officeDocument/2006/relationships/image" Target="../media/image29.emf"/><Relationship Id="rId10" Type="http://schemas.openxmlformats.org/officeDocument/2006/relationships/image" Target="../media/image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FD36C-3818-5B4C-A3E3-C04541CE5CD3}" type="datetimeFigureOut">
              <a:rPr lang="en-US" smtClean="0"/>
              <a:t>18/03/18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610B7-6280-A94D-9261-9ED7523BD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297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37444-9E9E-B149-B5DC-770156C2099E}" type="datetimeFigureOut">
              <a:rPr lang="en-US" smtClean="0"/>
              <a:t>18/03/18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D3D46-5AA8-6B43-BEF3-FD100C98B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776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D3D46-5AA8-6B43-BEF3-FD100C98BD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4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AEBC5-99A1-DE48-A662-72315832FDDC}" type="datetime1">
              <a:rPr lang="en-US" smtClean="0"/>
              <a:t>18/03/18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20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817AA-FC5B-FE4F-9140-05523AA1BA72}" type="datetime1">
              <a:rPr lang="en-US" smtClean="0"/>
              <a:t>18/03/18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15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B599-0DD0-9848-A023-CEA03754FC25}" type="datetime1">
              <a:rPr lang="en-US" smtClean="0"/>
              <a:t>18/03/18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6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0AB88-CE20-A741-9AB8-BAE091EEDDC5}" type="datetime1">
              <a:rPr lang="en-US" smtClean="0"/>
              <a:t>18/03/18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49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668A-2FE2-7949-A0FC-79A7ED90D712}" type="datetime1">
              <a:rPr lang="en-US" smtClean="0"/>
              <a:t>18/03/18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94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ECAE-5BA5-C34F-9FC1-08C795826FBF}" type="datetime1">
              <a:rPr lang="en-US" smtClean="0"/>
              <a:t>18/03/18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7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2683-162C-DB4F-BC73-C7CDC17651B0}" type="datetime1">
              <a:rPr lang="en-US" smtClean="0"/>
              <a:t>18/03/18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51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6A4E1-2582-EF4C-AE08-807568DA5B17}" type="datetime1">
              <a:rPr lang="en-US" smtClean="0"/>
              <a:t>18/03/18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2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BFE3-1353-864C-A5CE-969AFE64CC90}" type="datetime1">
              <a:rPr lang="en-US" smtClean="0"/>
              <a:t>18/03/18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67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43F9-A79A-BD4C-9330-4E25C21DF5F3}" type="datetime1">
              <a:rPr lang="en-US" smtClean="0"/>
              <a:t>18/03/18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55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C1956-9C02-8842-B801-70088DC49F68}" type="datetime1">
              <a:rPr lang="en-US" smtClean="0"/>
              <a:t>18/03/18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7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F4B71-FDC7-044D-BD44-063EB58357C6}" type="datetime1">
              <a:rPr lang="en-US" smtClean="0"/>
              <a:t>18/03/18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96BF4-0B83-D648-97BF-8E8C408C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2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package" Target="../embeddings/Microsoft_Word_Document6.docx"/><Relationship Id="rId20" Type="http://schemas.openxmlformats.org/officeDocument/2006/relationships/image" Target="../media/image29.emf"/><Relationship Id="rId21" Type="http://schemas.openxmlformats.org/officeDocument/2006/relationships/package" Target="../embeddings/Microsoft_Word_Document12.docx"/><Relationship Id="rId22" Type="http://schemas.openxmlformats.org/officeDocument/2006/relationships/image" Target="../media/image30.emf"/><Relationship Id="rId23" Type="http://schemas.openxmlformats.org/officeDocument/2006/relationships/package" Target="../embeddings/Microsoft_Word_Document13.docx"/><Relationship Id="rId24" Type="http://schemas.openxmlformats.org/officeDocument/2006/relationships/image" Target="../media/image31.emf"/><Relationship Id="rId25" Type="http://schemas.openxmlformats.org/officeDocument/2006/relationships/package" Target="../embeddings/Microsoft_Word_Document14.docx"/><Relationship Id="rId26" Type="http://schemas.openxmlformats.org/officeDocument/2006/relationships/image" Target="../media/image32.emf"/><Relationship Id="rId27" Type="http://schemas.openxmlformats.org/officeDocument/2006/relationships/package" Target="../embeddings/Microsoft_Word_Document15.docx"/><Relationship Id="rId28" Type="http://schemas.openxmlformats.org/officeDocument/2006/relationships/image" Target="../media/image33.emf"/><Relationship Id="rId10" Type="http://schemas.openxmlformats.org/officeDocument/2006/relationships/image" Target="../media/image24.emf"/><Relationship Id="rId11" Type="http://schemas.openxmlformats.org/officeDocument/2006/relationships/package" Target="../embeddings/Microsoft_Word_Document7.docx"/><Relationship Id="rId12" Type="http://schemas.openxmlformats.org/officeDocument/2006/relationships/image" Target="../media/image25.emf"/><Relationship Id="rId13" Type="http://schemas.openxmlformats.org/officeDocument/2006/relationships/package" Target="../embeddings/Microsoft_Word_Document8.docx"/><Relationship Id="rId14" Type="http://schemas.openxmlformats.org/officeDocument/2006/relationships/image" Target="../media/image26.emf"/><Relationship Id="rId15" Type="http://schemas.openxmlformats.org/officeDocument/2006/relationships/package" Target="../embeddings/Microsoft_Word_Document9.docx"/><Relationship Id="rId16" Type="http://schemas.openxmlformats.org/officeDocument/2006/relationships/image" Target="../media/image27.emf"/><Relationship Id="rId17" Type="http://schemas.openxmlformats.org/officeDocument/2006/relationships/package" Target="../embeddings/Microsoft_Word_Document10.docx"/><Relationship Id="rId18" Type="http://schemas.openxmlformats.org/officeDocument/2006/relationships/image" Target="../media/image28.emf"/><Relationship Id="rId19" Type="http://schemas.openxmlformats.org/officeDocument/2006/relationships/package" Target="../embeddings/Microsoft_Word_Document11.docx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package" Target="../embeddings/Microsoft_Word_Document3.docx"/><Relationship Id="rId4" Type="http://schemas.openxmlformats.org/officeDocument/2006/relationships/image" Target="../media/image21.emf"/><Relationship Id="rId5" Type="http://schemas.openxmlformats.org/officeDocument/2006/relationships/package" Target="../embeddings/Microsoft_Word_Document4.docx"/><Relationship Id="rId6" Type="http://schemas.openxmlformats.org/officeDocument/2006/relationships/image" Target="../media/image22.emf"/><Relationship Id="rId7" Type="http://schemas.openxmlformats.org/officeDocument/2006/relationships/package" Target="../embeddings/Microsoft_Word_Document5.docx"/><Relationship Id="rId8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package" Target="../embeddings/Microsoft_Word_Document16.docx"/><Relationship Id="rId5" Type="http://schemas.openxmlformats.org/officeDocument/2006/relationships/image" Target="../media/image34.emf"/><Relationship Id="rId6" Type="http://schemas.openxmlformats.org/officeDocument/2006/relationships/image" Target="../media/image36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38.emf"/><Relationship Id="rId5" Type="http://schemas.openxmlformats.org/officeDocument/2006/relationships/package" Target="../embeddings/Microsoft_Word_Document17.docx"/><Relationship Id="rId6" Type="http://schemas.openxmlformats.org/officeDocument/2006/relationships/image" Target="../media/image3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package" Target="../embeddings/Microsoft_Word_Document18.docx"/><Relationship Id="rId5" Type="http://schemas.openxmlformats.org/officeDocument/2006/relationships/image" Target="../media/image41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package" Target="../embeddings/Microsoft_Word_Document19.docx"/><Relationship Id="rId5" Type="http://schemas.openxmlformats.org/officeDocument/2006/relationships/image" Target="../media/image49.emf"/><Relationship Id="rId6" Type="http://schemas.openxmlformats.org/officeDocument/2006/relationships/image" Target="../media/image51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package" Target="../embeddings/Microsoft_Word_Document2.docx"/><Relationship Id="rId5" Type="http://schemas.openxmlformats.org/officeDocument/2006/relationships/image" Target="../media/image1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Statistical genetics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79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of variation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38" y="1265774"/>
            <a:ext cx="6015775" cy="2129375"/>
          </a:xfrm>
          <a:prstGeom prst="rect">
            <a:avLst/>
          </a:prstGeom>
          <a:ln w="63500">
            <a:solidFill>
              <a:schemeClr val="accent6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825" y="3647599"/>
            <a:ext cx="5494411" cy="3157576"/>
          </a:xfrm>
          <a:prstGeom prst="rect">
            <a:avLst/>
          </a:prstGeom>
          <a:ln w="63500">
            <a:solidFill>
              <a:schemeClr val="accent6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3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1333500"/>
            <a:ext cx="5969000" cy="552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1" y="3091075"/>
            <a:ext cx="1879600" cy="952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20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350498" y="2748827"/>
            <a:ext cx="6800725" cy="19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>
            <a:off x="1672046" y="2780976"/>
            <a:ext cx="257238" cy="385801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2226371" y="2788701"/>
            <a:ext cx="426396" cy="651351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3399992" y="2788701"/>
            <a:ext cx="233492" cy="393525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4533088" y="2796426"/>
            <a:ext cx="450895" cy="97769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5746571" y="2804151"/>
            <a:ext cx="257238" cy="385801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6751052" y="2795801"/>
            <a:ext cx="257238" cy="385801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719775"/>
              </p:ext>
            </p:extLst>
          </p:nvPr>
        </p:nvGraphicFramePr>
        <p:xfrm>
          <a:off x="-1622244" y="2294250"/>
          <a:ext cx="6858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4" name="Document" r:id="rId3" imgW="6858000" imgH="533400" progId="Word.Document.12">
                  <p:embed/>
                </p:oleObj>
              </mc:Choice>
              <mc:Fallback>
                <p:oleObj name="Document" r:id="rId3" imgW="68580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22244" y="2294250"/>
                        <a:ext cx="68580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704369"/>
              </p:ext>
            </p:extLst>
          </p:nvPr>
        </p:nvGraphicFramePr>
        <p:xfrm>
          <a:off x="-1003611" y="2285900"/>
          <a:ext cx="6858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5" name="Document" r:id="rId5" imgW="6858000" imgH="533400" progId="Word.Document.12">
                  <p:embed/>
                </p:oleObj>
              </mc:Choice>
              <mc:Fallback>
                <p:oleObj name="Document" r:id="rId5" imgW="68580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003611" y="2285900"/>
                        <a:ext cx="68580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805839"/>
              </p:ext>
            </p:extLst>
          </p:nvPr>
        </p:nvGraphicFramePr>
        <p:xfrm>
          <a:off x="65178" y="2277550"/>
          <a:ext cx="6858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6" name="Document" r:id="rId7" imgW="6858000" imgH="533400" progId="Word.Document.12">
                  <p:embed/>
                </p:oleObj>
              </mc:Choice>
              <mc:Fallback>
                <p:oleObj name="Document" r:id="rId7" imgW="68580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178" y="2277550"/>
                        <a:ext cx="68580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711575"/>
              </p:ext>
            </p:extLst>
          </p:nvPr>
        </p:nvGraphicFramePr>
        <p:xfrm>
          <a:off x="1326891" y="2285275"/>
          <a:ext cx="6858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7" name="Document" r:id="rId9" imgW="6858000" imgH="533400" progId="Word.Document.12">
                  <p:embed/>
                </p:oleObj>
              </mc:Choice>
              <mc:Fallback>
                <p:oleObj name="Document" r:id="rId9" imgW="68580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26891" y="2285275"/>
                        <a:ext cx="68580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183986"/>
              </p:ext>
            </p:extLst>
          </p:nvPr>
        </p:nvGraphicFramePr>
        <p:xfrm>
          <a:off x="2459988" y="2293000"/>
          <a:ext cx="6858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8" name="Document" r:id="rId11" imgW="6858000" imgH="533400" progId="Word.Document.12">
                  <p:embed/>
                </p:oleObj>
              </mc:Choice>
              <mc:Fallback>
                <p:oleObj name="Document" r:id="rId11" imgW="68580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59988" y="2293000"/>
                        <a:ext cx="68580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989252"/>
              </p:ext>
            </p:extLst>
          </p:nvPr>
        </p:nvGraphicFramePr>
        <p:xfrm>
          <a:off x="3464469" y="2300725"/>
          <a:ext cx="6858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9" name="Document" r:id="rId13" imgW="6858000" imgH="533400" progId="Word.Document.12">
                  <p:embed/>
                </p:oleObj>
              </mc:Choice>
              <mc:Fallback>
                <p:oleObj name="Document" r:id="rId13" imgW="68580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464469" y="2300725"/>
                        <a:ext cx="68580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249785"/>
              </p:ext>
            </p:extLst>
          </p:nvPr>
        </p:nvGraphicFramePr>
        <p:xfrm>
          <a:off x="-1638321" y="3213295"/>
          <a:ext cx="6858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0" name="Document" r:id="rId15" imgW="6858000" imgH="177800" progId="Word.Document.12">
                  <p:embed/>
                </p:oleObj>
              </mc:Choice>
              <mc:Fallback>
                <p:oleObj name="Document" r:id="rId15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-1638321" y="3213295"/>
                        <a:ext cx="6858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330851"/>
              </p:ext>
            </p:extLst>
          </p:nvPr>
        </p:nvGraphicFramePr>
        <p:xfrm>
          <a:off x="-4929183" y="3600404"/>
          <a:ext cx="14717970" cy="381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1" name="Document" r:id="rId17" imgW="6858000" imgH="177800" progId="Word.Document.12">
                  <p:embed/>
                </p:oleObj>
              </mc:Choice>
              <mc:Fallback>
                <p:oleObj name="Document" r:id="rId17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-4929183" y="3600404"/>
                        <a:ext cx="14717970" cy="3815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985655"/>
              </p:ext>
            </p:extLst>
          </p:nvPr>
        </p:nvGraphicFramePr>
        <p:xfrm>
          <a:off x="-3820131" y="3307439"/>
          <a:ext cx="14717970" cy="381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2" name="Document" r:id="rId19" imgW="6858000" imgH="177800" progId="Word.Document.12">
                  <p:embed/>
                </p:oleObj>
              </mc:Choice>
              <mc:Fallback>
                <p:oleObj name="Document" r:id="rId19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-3820131" y="3307439"/>
                        <a:ext cx="14717970" cy="3815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320246"/>
              </p:ext>
            </p:extLst>
          </p:nvPr>
        </p:nvGraphicFramePr>
        <p:xfrm>
          <a:off x="-2595621" y="4020669"/>
          <a:ext cx="14717970" cy="381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3" name="Document" r:id="rId21" imgW="6858000" imgH="177800" progId="Word.Document.12">
                  <p:embed/>
                </p:oleObj>
              </mc:Choice>
              <mc:Fallback>
                <p:oleObj name="Document" r:id="rId21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-2595621" y="4020669"/>
                        <a:ext cx="14717970" cy="3815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343471"/>
              </p:ext>
            </p:extLst>
          </p:nvPr>
        </p:nvGraphicFramePr>
        <p:xfrm>
          <a:off x="-164937" y="3232855"/>
          <a:ext cx="12142793" cy="31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4" name="Document" r:id="rId23" imgW="6858000" imgH="177800" progId="Word.Document.12">
                  <p:embed/>
                </p:oleObj>
              </mc:Choice>
              <mc:Fallback>
                <p:oleObj name="Document" r:id="rId23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-164937" y="3232855"/>
                        <a:ext cx="12142793" cy="314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30219"/>
              </p:ext>
            </p:extLst>
          </p:nvPr>
        </p:nvGraphicFramePr>
        <p:xfrm>
          <a:off x="845151" y="3203810"/>
          <a:ext cx="12142793" cy="31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5" name="Document" r:id="rId25" imgW="6858000" imgH="177800" progId="Word.Document.12">
                  <p:embed/>
                </p:oleObj>
              </mc:Choice>
              <mc:Fallback>
                <p:oleObj name="Document" r:id="rId25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845151" y="3203810"/>
                        <a:ext cx="12142793" cy="314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114675"/>
              </p:ext>
            </p:extLst>
          </p:nvPr>
        </p:nvGraphicFramePr>
        <p:xfrm>
          <a:off x="-2559050" y="534568"/>
          <a:ext cx="14717713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6" name="Document" r:id="rId27" imgW="6858000" imgH="355600" progId="Word.Document.12">
                  <p:embed/>
                </p:oleObj>
              </mc:Choice>
              <mc:Fallback>
                <p:oleObj name="Document" r:id="rId27" imgW="68580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-2559050" y="534568"/>
                        <a:ext cx="14717713" cy="765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2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Hardy</a:t>
            </a:r>
            <a:r>
              <a:rPr lang="en-US" dirty="0" smtClean="0"/>
              <a:t>-</a:t>
            </a:r>
            <a:r>
              <a:rPr lang="en-US" dirty="0" smtClean="0">
                <a:solidFill>
                  <a:srgbClr val="0000FF"/>
                </a:solidFill>
              </a:rPr>
              <a:t>Weinberg</a:t>
            </a:r>
            <a:r>
              <a:rPr lang="en-US" dirty="0" smtClean="0"/>
              <a:t> Equilibrium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559" y="1740074"/>
            <a:ext cx="3548732" cy="3146727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471193"/>
              </p:ext>
            </p:extLst>
          </p:nvPr>
        </p:nvGraphicFramePr>
        <p:xfrm>
          <a:off x="-1149350" y="5719763"/>
          <a:ext cx="6858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6" name="Document" r:id="rId4" imgW="6858000" imgH="304800" progId="Word.Document.12">
                  <p:embed/>
                </p:oleObj>
              </mc:Choice>
              <mc:Fallback>
                <p:oleObj name="Document" r:id="rId4" imgW="68580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149350" y="5719763"/>
                        <a:ext cx="6858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520px-Hardy–Weinberg_law_-_Punnett_square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38" y="1730591"/>
            <a:ext cx="3922876" cy="3847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27077" y="4918952"/>
            <a:ext cx="299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Science</a:t>
            </a:r>
            <a:r>
              <a:rPr lang="en-US" dirty="0" smtClean="0"/>
              <a:t>, 1908, 28, 49:50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38501" y="5545877"/>
            <a:ext cx="2893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mutation,</a:t>
            </a:r>
          </a:p>
          <a:p>
            <a:r>
              <a:rPr lang="en-US" dirty="0" smtClean="0"/>
              <a:t>No </a:t>
            </a:r>
            <a:r>
              <a:rPr lang="en-US" dirty="0" err="1" smtClean="0"/>
              <a:t>assortative</a:t>
            </a:r>
            <a:r>
              <a:rPr lang="en-US" dirty="0" smtClean="0"/>
              <a:t> mating</a:t>
            </a:r>
          </a:p>
          <a:p>
            <a:r>
              <a:rPr lang="en-US" dirty="0" smtClean="0"/>
              <a:t>No drift,</a:t>
            </a:r>
          </a:p>
          <a:p>
            <a:r>
              <a:rPr lang="en-US" dirty="0" smtClean="0"/>
              <a:t>No selection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91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Genotype </a:t>
            </a:r>
            <a:r>
              <a:rPr lang="en-US" dirty="0" smtClean="0"/>
              <a:t>distribution (F2)</a:t>
            </a:r>
            <a:endParaRPr lang="en-US" dirty="0"/>
          </a:p>
        </p:txBody>
      </p:sp>
      <p:pic>
        <p:nvPicPr>
          <p:cNvPr id="4" name="Picture 3" descr="Gen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099" y="1511055"/>
            <a:ext cx="5549900" cy="5003800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992251"/>
              </p:ext>
            </p:extLst>
          </p:nvPr>
        </p:nvGraphicFramePr>
        <p:xfrm>
          <a:off x="-1805796" y="3785166"/>
          <a:ext cx="6858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5" name="Document" r:id="rId5" imgW="6858000" imgH="406400" progId="Word.Document.12">
                  <p:embed/>
                </p:oleObj>
              </mc:Choice>
              <mc:Fallback>
                <p:oleObj name="Document" r:id="rId5" imgW="6858000" imgH="4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805796" y="3785166"/>
                        <a:ext cx="6858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48882" y="4467378"/>
            <a:ext cx="1751800" cy="36933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Geno_Hardy.R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21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i-square_pdf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23" y="875955"/>
            <a:ext cx="3810000" cy="2540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752951"/>
              </p:ext>
            </p:extLst>
          </p:nvPr>
        </p:nvGraphicFramePr>
        <p:xfrm>
          <a:off x="677316" y="3966424"/>
          <a:ext cx="803786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572"/>
                <a:gridCol w="1607572"/>
                <a:gridCol w="208280"/>
                <a:gridCol w="1928353"/>
                <a:gridCol w="2686083"/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Big three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 smtClean="0"/>
                        <a:t>Statistics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Wald 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dirty="0" smtClean="0"/>
                        <a:t>Statistical genetics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Student</a:t>
                      </a:r>
                      <a:r>
                        <a:rPr lang="en-US" baseline="0" dirty="0" smtClean="0"/>
                        <a:t> t-test (</a:t>
                      </a:r>
                      <a:r>
                        <a:rPr lang="en-US" i="1" baseline="0" dirty="0" err="1" smtClean="0">
                          <a:solidFill>
                            <a:srgbClr val="FF0000"/>
                          </a:solidFill>
                        </a:rPr>
                        <a:t>Gosset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Score 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Chisq</a:t>
                      </a:r>
                      <a:r>
                        <a:rPr lang="en-US" dirty="0" smtClean="0"/>
                        <a:t>-test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i="1" baseline="0" dirty="0" smtClean="0">
                          <a:solidFill>
                            <a:srgbClr val="FF0000"/>
                          </a:solidFill>
                        </a:rPr>
                        <a:t>t^2~chisq-test</a:t>
                      </a:r>
                      <a:r>
                        <a:rPr lang="en-US" altLang="zh-CN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Likelihood Ratio 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r>
                        <a:rPr lang="en-US" altLang="zh-CN" dirty="0" smtClean="0"/>
                        <a:t>-test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 descr="Student_t_pdf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196" y="665847"/>
            <a:ext cx="3657600" cy="292608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76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254" y="1233679"/>
            <a:ext cx="5549900" cy="500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Hardy-Weinberg </a:t>
            </a:r>
            <a:r>
              <a:rPr lang="en-US" dirty="0" smtClean="0">
                <a:solidFill>
                  <a:srgbClr val="FF0000"/>
                </a:solidFill>
              </a:rPr>
              <a:t>proportion</a:t>
            </a:r>
            <a:r>
              <a:rPr lang="en-US" dirty="0" smtClean="0"/>
              <a:t> test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726326"/>
              </p:ext>
            </p:extLst>
          </p:nvPr>
        </p:nvGraphicFramePr>
        <p:xfrm>
          <a:off x="-1572228" y="2955242"/>
          <a:ext cx="68580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8" name="Document" r:id="rId4" imgW="6858000" imgH="1181100" progId="Word.Document.12">
                  <p:embed/>
                </p:oleObj>
              </mc:Choice>
              <mc:Fallback>
                <p:oleObj name="Document" r:id="rId4" imgW="6858000" imgH="1181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572228" y="2955242"/>
                        <a:ext cx="68580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1880" y="4438173"/>
            <a:ext cx="1531188" cy="369332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Geno_hardy.R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022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Fisher’s exact test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445195"/>
            <a:ext cx="6019800" cy="1193800"/>
          </a:xfrm>
          <a:prstGeom prst="rect">
            <a:avLst/>
          </a:prstGeom>
          <a:ln w="63500">
            <a:solidFill>
              <a:schemeClr val="accent6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2934526"/>
            <a:ext cx="8432800" cy="3149600"/>
          </a:xfrm>
          <a:prstGeom prst="rect">
            <a:avLst/>
          </a:prstGeom>
          <a:ln w="63500">
            <a:solidFill>
              <a:schemeClr val="accent6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11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777199"/>
            <a:ext cx="8445500" cy="241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213" y="3387027"/>
            <a:ext cx="2459728" cy="331038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02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altLang="zh-CN" dirty="0" smtClean="0"/>
              <a:t>.C.</a:t>
            </a:r>
            <a:r>
              <a:rPr lang="zh-CN" altLang="en-US" dirty="0" smtClean="0"/>
              <a:t> </a:t>
            </a:r>
            <a:r>
              <a:rPr lang="en-AU" altLang="zh-CN" dirty="0" smtClean="0"/>
              <a:t>Li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dirty="0" smtClean="0"/>
              <a:t>李景均 [1912-2003]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0" y="1938356"/>
            <a:ext cx="3048000" cy="410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56" y="1180424"/>
            <a:ext cx="3633973" cy="27634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19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946861" y="5959748"/>
            <a:ext cx="2650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J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FF0000"/>
                </a:solidFill>
              </a:rPr>
              <a:t>of </a:t>
            </a:r>
            <a:r>
              <a:rPr lang="en-US" i="1" dirty="0" smtClean="0">
                <a:solidFill>
                  <a:srgbClr val="FF0000"/>
                </a:solidFill>
              </a:rPr>
              <a:t>Genet</a:t>
            </a:r>
            <a:r>
              <a:rPr lang="en-US" dirty="0" smtClean="0"/>
              <a:t>, 2004, 83:101-5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08" y="3943850"/>
            <a:ext cx="3393321" cy="293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0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Mendel’s genetics [1822-1884]</a:t>
            </a:r>
            <a:endParaRPr lang="en-US" dirty="0"/>
          </a:p>
        </p:txBody>
      </p:sp>
      <p:pic>
        <p:nvPicPr>
          <p:cNvPr id="4" name="Picture 3" descr="Mendelian_inheritance_3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863" y="1692504"/>
            <a:ext cx="4145057" cy="5133346"/>
          </a:xfrm>
          <a:prstGeom prst="rect">
            <a:avLst/>
          </a:prstGeom>
        </p:spPr>
      </p:pic>
      <p:pic>
        <p:nvPicPr>
          <p:cNvPr id="5" name="Picture 4" descr="480px-Gregor_Mendel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87" y="1639650"/>
            <a:ext cx="3839614" cy="521834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22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478" y="1128891"/>
            <a:ext cx="4000500" cy="3002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co</a:t>
            </a:r>
            <a:r>
              <a:rPr lang="en-US" altLang="zh-CN" dirty="0" smtClean="0"/>
              <a:t>nt</a:t>
            </a:r>
            <a:r>
              <a:rPr lang="en-US" dirty="0" smtClean="0"/>
              <a:t>amination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738230"/>
              </p:ext>
            </p:extLst>
          </p:nvPr>
        </p:nvGraphicFramePr>
        <p:xfrm>
          <a:off x="-2425194" y="2130844"/>
          <a:ext cx="68580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5" name="Document" r:id="rId4" imgW="6858000" imgH="673100" progId="Word.Document.12">
                  <p:embed/>
                </p:oleObj>
              </mc:Choice>
              <mc:Fallback>
                <p:oleObj name="Document" r:id="rId4" imgW="6858000" imgH="673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425194" y="2130844"/>
                        <a:ext cx="68580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0921" y="3619992"/>
            <a:ext cx="3538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Data: het1? </a:t>
            </a:r>
          </a:p>
          <a:p>
            <a:r>
              <a:rPr lang="en-US" dirty="0" smtClean="0"/>
              <a:t>Whose DNA are contaminated? </a:t>
            </a:r>
            <a:endParaRPr lang="en-US" dirty="0"/>
          </a:p>
        </p:txBody>
      </p:sp>
      <p:pic>
        <p:nvPicPr>
          <p:cNvPr id="8" name="Picture 7" descr="Het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136" y="3855257"/>
            <a:ext cx="4000500" cy="30022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0654" y="4943656"/>
            <a:ext cx="710451" cy="369332"/>
          </a:xfrm>
          <a:prstGeom prst="rect">
            <a:avLst/>
          </a:prstGeom>
          <a:noFill/>
          <a:ln w="12700">
            <a:solidFill>
              <a:srgbClr val="8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Het.R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818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21</a:t>
            </a:fld>
            <a:endParaRPr lang="en-US"/>
          </a:p>
        </p:txBody>
      </p:sp>
      <p:pic>
        <p:nvPicPr>
          <p:cNvPr id="2" name="Picture 1" descr="ceu_tsi_dem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927100"/>
            <a:ext cx="6667500" cy="5003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2102" y="6175485"/>
            <a:ext cx="1693401" cy="369332"/>
          </a:xfrm>
          <a:prstGeom prst="rect">
            <a:avLst/>
          </a:prstGeom>
          <a:noFill/>
          <a:ln w="12700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Day1PM_QC.R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972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813"/>
            <a:ext cx="8229600" cy="1143000"/>
          </a:xfrm>
        </p:spPr>
        <p:txBody>
          <a:bodyPr/>
          <a:lstStyle/>
          <a:p>
            <a:r>
              <a:rPr lang="en-US" dirty="0" smtClean="0"/>
              <a:t>Francis Galton [1822-1911]</a:t>
            </a:r>
            <a:endParaRPr lang="en-US" dirty="0"/>
          </a:p>
        </p:txBody>
      </p:sp>
      <p:pic>
        <p:nvPicPr>
          <p:cNvPr id="4" name="Picture 3" descr="Francis_Galton_1850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3" y="1414601"/>
            <a:ext cx="3263849" cy="44306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92347" y="1607501"/>
            <a:ext cx="36495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Regression</a:t>
            </a:r>
          </a:p>
          <a:p>
            <a:r>
              <a:rPr lang="en-US" dirty="0" smtClean="0"/>
              <a:t>Correlation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Eugenic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Nature versus nurture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Fingerprint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104" y="1302077"/>
            <a:ext cx="3250511" cy="41895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80779" y="5722703"/>
            <a:ext cx="308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Nature</a:t>
            </a:r>
            <a:r>
              <a:rPr lang="en-US" i="1" dirty="0" smtClean="0"/>
              <a:t>,</a:t>
            </a:r>
            <a:r>
              <a:rPr lang="en-US" dirty="0" smtClean="0"/>
              <a:t> 1906, V75, 173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8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K</a:t>
            </a:r>
            <a:r>
              <a:rPr lang="en-US" dirty="0" smtClean="0"/>
              <a:t>arl</a:t>
            </a:r>
            <a:r>
              <a:rPr lang="zh-CN" altLang="en-US" dirty="0" smtClean="0"/>
              <a:t> </a:t>
            </a:r>
            <a:r>
              <a:rPr lang="en-AU" altLang="zh-CN" dirty="0" smtClean="0"/>
              <a:t>Pearson [1857-1936]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Chi-square test</a:t>
            </a:r>
          </a:p>
          <a:p>
            <a:r>
              <a:rPr lang="en-US" dirty="0" smtClean="0"/>
              <a:t>Principal component analysis</a:t>
            </a:r>
          </a:p>
          <a:p>
            <a:r>
              <a:rPr lang="en-US" dirty="0" smtClean="0"/>
              <a:t>Regression analysis</a:t>
            </a:r>
          </a:p>
          <a:p>
            <a:r>
              <a:rPr lang="en-US" b="1" i="1" dirty="0" err="1" smtClean="0">
                <a:solidFill>
                  <a:schemeClr val="accent5"/>
                </a:solidFill>
              </a:rPr>
              <a:t>Biometrika</a:t>
            </a:r>
            <a:r>
              <a:rPr lang="en-US" altLang="zh-CN" b="1" i="1" dirty="0" smtClean="0">
                <a:solidFill>
                  <a:schemeClr val="accent5"/>
                </a:solidFill>
              </a:rPr>
              <a:t>,</a:t>
            </a:r>
            <a:r>
              <a:rPr lang="zh-CN" altLang="en-US" b="1" i="1" dirty="0" smtClean="0">
                <a:solidFill>
                  <a:schemeClr val="accent5"/>
                </a:solidFill>
              </a:rPr>
              <a:t> </a:t>
            </a:r>
            <a:r>
              <a:rPr lang="en-AU" altLang="zh-CN" b="1" i="1" dirty="0" smtClean="0">
                <a:solidFill>
                  <a:schemeClr val="accent5"/>
                </a:solidFill>
              </a:rPr>
              <a:t>Annals</a:t>
            </a:r>
            <a:r>
              <a:rPr lang="zh-CN" altLang="en-US" b="1" i="1" dirty="0" smtClean="0">
                <a:solidFill>
                  <a:schemeClr val="accent5"/>
                </a:solidFill>
              </a:rPr>
              <a:t> </a:t>
            </a:r>
            <a:r>
              <a:rPr lang="en-AU" altLang="zh-CN" b="1" i="1" dirty="0" smtClean="0">
                <a:solidFill>
                  <a:schemeClr val="accent5"/>
                </a:solidFill>
              </a:rPr>
              <a:t>of</a:t>
            </a:r>
            <a:r>
              <a:rPr lang="zh-CN" altLang="en-US" b="1" i="1" dirty="0" smtClean="0">
                <a:solidFill>
                  <a:schemeClr val="accent5"/>
                </a:solidFill>
              </a:rPr>
              <a:t> </a:t>
            </a:r>
            <a:r>
              <a:rPr lang="en-AU" altLang="zh-CN" b="1" i="1" dirty="0" smtClean="0">
                <a:solidFill>
                  <a:schemeClr val="accent5"/>
                </a:solidFill>
              </a:rPr>
              <a:t>Eugenics</a:t>
            </a:r>
            <a:endParaRPr lang="en-US" b="1" i="1" dirty="0">
              <a:solidFill>
                <a:schemeClr val="accent5"/>
              </a:solidFill>
            </a:endParaRPr>
          </a:p>
        </p:txBody>
      </p:sp>
      <p:pic>
        <p:nvPicPr>
          <p:cNvPr id="5" name="Picture 4" descr="Pears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086" y="1623575"/>
            <a:ext cx="1928705" cy="2555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165" y="3958447"/>
            <a:ext cx="3690339" cy="2899552"/>
          </a:xfrm>
          <a:prstGeom prst="rect">
            <a:avLst/>
          </a:prstGeom>
        </p:spPr>
      </p:pic>
      <p:pic>
        <p:nvPicPr>
          <p:cNvPr id="7" name="Picture 6" descr="1024px-Karl_Pearson;_Sir_Francis_Galt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855" y="4324631"/>
            <a:ext cx="2125068" cy="251729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57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K.P. </a:t>
            </a:r>
            <a:r>
              <a:rPr lang="en-US" dirty="0" err="1" smtClean="0"/>
              <a:t>vs</a:t>
            </a:r>
            <a:r>
              <a:rPr lang="en-US" dirty="0" smtClean="0"/>
              <a:t> Biologists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4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K.P.</a:t>
            </a:r>
            <a:r>
              <a:rPr lang="en-US" sz="2000" dirty="0" smtClean="0"/>
              <a:t> “Before we can accept [any cause of a progressive change] as a factor we must have not only shown its plausibility but if possible have demonstrated its quantitative ability.”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“Almost metaphysical speculation as to the cause of heredity” which had replaced the process of experimental data collection these actually might allow scientist to narrow down potential theories.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 descr="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362" y="3953116"/>
            <a:ext cx="3489349" cy="290488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81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Grammar of Science</a:t>
            </a:r>
            <a:endParaRPr lang="en-US" dirty="0"/>
          </a:p>
        </p:txBody>
      </p:sp>
      <p:pic>
        <p:nvPicPr>
          <p:cNvPr id="4" name="Picture 3" descr="1920px-Einstein-with-habicht-and-solov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152" y="2523776"/>
            <a:ext cx="4697540" cy="3381249"/>
          </a:xfrm>
          <a:prstGeom prst="rect">
            <a:avLst/>
          </a:prstGeom>
          <a:ln w="63500">
            <a:solidFill>
              <a:schemeClr val="accent5"/>
            </a:solidFill>
          </a:ln>
        </p:spPr>
      </p:pic>
      <p:pic>
        <p:nvPicPr>
          <p:cNvPr id="5" name="Picture 4" descr="KPboo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74" y="1719925"/>
            <a:ext cx="3403600" cy="4800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37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Mendel’s school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Biometry school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4" name="Picture 3" descr="Pears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47" y="1736100"/>
            <a:ext cx="2066531" cy="2738573"/>
          </a:xfrm>
          <a:prstGeom prst="rect">
            <a:avLst/>
          </a:prstGeom>
          <a:ln w="63500">
            <a:solidFill>
              <a:schemeClr val="accent5"/>
            </a:solidFill>
          </a:ln>
        </p:spPr>
      </p:pic>
      <p:pic>
        <p:nvPicPr>
          <p:cNvPr id="5" name="Picture 4" descr="Bateso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73" y="1698526"/>
            <a:ext cx="1922920" cy="2769005"/>
          </a:xfrm>
          <a:prstGeom prst="rect">
            <a:avLst/>
          </a:prstGeom>
          <a:ln w="63500">
            <a:solidFill>
              <a:schemeClr val="accent6"/>
            </a:solidFill>
          </a:ln>
        </p:spPr>
      </p:pic>
      <p:pic>
        <p:nvPicPr>
          <p:cNvPr id="6" name="Picture 5" descr="Youngronaldfisher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386" y="3904686"/>
            <a:ext cx="2104766" cy="29510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15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130380"/>
            <a:ext cx="7429500" cy="473710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206935"/>
              </p:ext>
            </p:extLst>
          </p:nvPr>
        </p:nvGraphicFramePr>
        <p:xfrm>
          <a:off x="-4250538" y="5944249"/>
          <a:ext cx="17496116" cy="453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" name="Document" r:id="rId4" imgW="6858000" imgH="177800" progId="Word.Document.12">
                  <p:embed/>
                </p:oleObj>
              </mc:Choice>
              <mc:Fallback>
                <p:oleObj name="Document" r:id="rId4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250538" y="5944249"/>
                        <a:ext cx="17496116" cy="4536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59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45" y="1912926"/>
            <a:ext cx="4727452" cy="410917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18422" y="247555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eritability</a:t>
            </a:r>
          </a:p>
          <a:p>
            <a:r>
              <a:rPr lang="en-US" dirty="0" smtClean="0"/>
              <a:t>遗传率（遗传力）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39140"/>
              </p:ext>
            </p:extLst>
          </p:nvPr>
        </p:nvGraphicFramePr>
        <p:xfrm>
          <a:off x="2040437" y="3267275"/>
          <a:ext cx="9842503" cy="510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" name="Document" r:id="rId4" imgW="6858000" imgH="355600" progId="Word.Document.12">
                  <p:embed/>
                </p:oleObj>
              </mc:Choice>
              <mc:Fallback>
                <p:oleObj name="Document" r:id="rId4" imgW="68580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40437" y="3267275"/>
                        <a:ext cx="9842503" cy="510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6BF4-0B83-D648-97BF-8E8C408C3F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10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275</Words>
  <Application>Microsoft Macintosh PowerPoint</Application>
  <PresentationFormat>On-screen Show (4:3)</PresentationFormat>
  <Paragraphs>75</Paragraphs>
  <Slides>21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Office Theme</vt:lpstr>
      <vt:lpstr>Document</vt:lpstr>
      <vt:lpstr>Statistical genetics</vt:lpstr>
      <vt:lpstr>Mendel’s genetics [1822-1884]</vt:lpstr>
      <vt:lpstr>Francis Galton [1822-1911]</vt:lpstr>
      <vt:lpstr>Karl Pearson [1857-1936]</vt:lpstr>
      <vt:lpstr>K.P. vs Biologists</vt:lpstr>
      <vt:lpstr>The Grammar of Science</vt:lpstr>
      <vt:lpstr>Mendel’s school vs Biometry school</vt:lpstr>
      <vt:lpstr>PowerPoint Presentation</vt:lpstr>
      <vt:lpstr>Regression</vt:lpstr>
      <vt:lpstr>Source of variation</vt:lpstr>
      <vt:lpstr>Least squares</vt:lpstr>
      <vt:lpstr>PowerPoint Presentation</vt:lpstr>
      <vt:lpstr>Hardy-Weinberg Equilibrium</vt:lpstr>
      <vt:lpstr>Genotype distribution (F2)</vt:lpstr>
      <vt:lpstr>PowerPoint Presentation</vt:lpstr>
      <vt:lpstr>Hardy-Weinberg proportion test</vt:lpstr>
      <vt:lpstr>Fisher’s exact test</vt:lpstr>
      <vt:lpstr>PowerPoint Presentation</vt:lpstr>
      <vt:lpstr>C.C. Li, 李景均 [1912-2003]</vt:lpstr>
      <vt:lpstr>DNA contamination</vt:lpstr>
      <vt:lpstr>PowerPoint Presentation</vt:lpstr>
    </vt:vector>
  </TitlesOfParts>
  <Company>Free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genetics</dc:title>
  <dc:creator>Guo-Bo Chen</dc:creator>
  <cp:lastModifiedBy>Guo-Bo Chen</cp:lastModifiedBy>
  <cp:revision>126</cp:revision>
  <dcterms:created xsi:type="dcterms:W3CDTF">2018-03-16T23:36:04Z</dcterms:created>
  <dcterms:modified xsi:type="dcterms:W3CDTF">2018-03-18T07:24:43Z</dcterms:modified>
</cp:coreProperties>
</file>